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8" r:id="rId2"/>
    <p:sldId id="258" r:id="rId3"/>
    <p:sldId id="262" r:id="rId4"/>
    <p:sldId id="277" r:id="rId5"/>
    <p:sldId id="259" r:id="rId6"/>
    <p:sldId id="261" r:id="rId7"/>
    <p:sldId id="264" r:id="rId8"/>
    <p:sldId id="263" r:id="rId9"/>
    <p:sldId id="265" r:id="rId10"/>
    <p:sldId id="266" r:id="rId11"/>
    <p:sldId id="268" r:id="rId12"/>
    <p:sldId id="267" r:id="rId13"/>
    <p:sldId id="269" r:id="rId14"/>
    <p:sldId id="270" r:id="rId15"/>
    <p:sldId id="274" r:id="rId16"/>
    <p:sldId id="275" r:id="rId17"/>
    <p:sldId id="260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4694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00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280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278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6498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4064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979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8803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429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6455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3415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E8EDDEE-D622-4E9A-934E-EFCAE6AF2D38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990392-E404-4B70-889D-F0A745F3AE5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84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image" Target="../media/image10.jpg"/><Relationship Id="rId7" Type="http://schemas.openxmlformats.org/officeDocument/2006/relationships/image" Target="../media/image14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g"/><Relationship Id="rId5" Type="http://schemas.openxmlformats.org/officeDocument/2006/relationships/image" Target="../media/image13.jpg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5.png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9.png"/><Relationship Id="rId4" Type="http://schemas.openxmlformats.org/officeDocument/2006/relationships/image" Target="../media/image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852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50400" y="267449"/>
            <a:ext cx="902809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PHÒNG GIÁO DỤC VÀ ĐÀO TẠO QUẬN LONG BIÊN</a:t>
            </a:r>
          </a:p>
          <a:p>
            <a:pPr algn="ctr"/>
            <a:r>
              <a:rPr lang="en-US" sz="3200" b="1" u="sng" dirty="0" smtClean="0">
                <a:solidFill>
                  <a:srgbClr val="FF0000"/>
                </a:solidFill>
              </a:rPr>
              <a:t>TRƯỜNG MẦM NON ĐỨC GIANG </a:t>
            </a:r>
            <a:endParaRPr lang="en-US" sz="3200" b="1" u="sng" dirty="0">
              <a:solidFill>
                <a:srgbClr val="FF0000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810" y="1456976"/>
            <a:ext cx="1236372" cy="1228103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3175132" y="2833442"/>
            <a:ext cx="6831752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00B050"/>
                </a:solidFill>
                <a:latin typeface="+mn-lt"/>
              </a:rPr>
              <a:t>LĨNH VỰ PHÁT TRIỂN NHẬN THỨC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759004" y="3509751"/>
            <a:ext cx="5664005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B050"/>
                </a:solidFill>
                <a:latin typeface="+mn-lt"/>
              </a:rPr>
              <a:t>Đề tài: Khám phá con gà trống</a:t>
            </a:r>
            <a:endParaRPr lang="en-US" sz="3200" b="1" smtClean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3839052" y="4160728"/>
            <a:ext cx="3424634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B050"/>
                </a:solidFill>
                <a:latin typeface="+mn-lt"/>
              </a:rPr>
              <a:t>Lứa tuổi: 3-4 tuổi</a:t>
            </a:r>
            <a:endParaRPr lang="en-US" sz="3200" b="1" smtClean="0">
              <a:solidFill>
                <a:srgbClr val="00B050"/>
              </a:solidFill>
              <a:latin typeface="+mn-lt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3815493" y="4886096"/>
            <a:ext cx="4542896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B050"/>
                </a:solidFill>
                <a:latin typeface="+mn-lt"/>
              </a:rPr>
              <a:t>Giáo viên: Bành Thị Tâm</a:t>
            </a:r>
            <a:endParaRPr lang="en-US" sz="3200" b="1" smtClean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227133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975065" y="204192"/>
            <a:ext cx="6241870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00B050"/>
                </a:solidFill>
                <a:latin typeface="+mn-lt"/>
              </a:rPr>
              <a:t>Thức ăn của con gà trống là gì?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9" b="19796"/>
          <a:stretch/>
        </p:blipFill>
        <p:spPr>
          <a:xfrm>
            <a:off x="295756" y="1047340"/>
            <a:ext cx="2978374" cy="2257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90" y="1047339"/>
            <a:ext cx="3160817" cy="216612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1016788"/>
            <a:ext cx="2959475" cy="219667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56" y="3944983"/>
            <a:ext cx="2933700" cy="24139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9190" y="3944983"/>
            <a:ext cx="3258890" cy="241397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5067" y="3944983"/>
            <a:ext cx="3117525" cy="232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3496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0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1621394" y="643328"/>
            <a:ext cx="4474606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00B050"/>
                </a:solidFill>
                <a:latin typeface="+mn-lt"/>
              </a:rPr>
              <a:t>Gà trống sống ở đâu?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568" y="1713694"/>
            <a:ext cx="3234937" cy="3845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0182" y="1755741"/>
            <a:ext cx="3293453" cy="3803812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387776" y="5889172"/>
            <a:ext cx="5340671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0000"/>
                </a:solidFill>
                <a:latin typeface="+mn-lt"/>
              </a:rPr>
              <a:t>Sống trong sân, vườn gia đình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88" y="174551"/>
            <a:ext cx="4531659" cy="266000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988" y="3009109"/>
            <a:ext cx="4504764" cy="2550444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756765" y="5773072"/>
            <a:ext cx="3901835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FF0000"/>
                </a:solidFill>
                <a:latin typeface="+mn-lt"/>
              </a:rPr>
              <a:t>Sống trong trang trại</a:t>
            </a:r>
            <a:endParaRPr lang="en-US" sz="32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32378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8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4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63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5237917" y="498147"/>
            <a:ext cx="2003036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+mn-lt"/>
              </a:rPr>
              <a:t>Mở rộng: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478" y="2556896"/>
            <a:ext cx="4777363" cy="32945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7779" y="2563849"/>
            <a:ext cx="4424083" cy="329453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3281627" y="6141194"/>
            <a:ext cx="5189702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b="1" smtClean="0">
                <a:latin typeface="+mn-lt"/>
              </a:rPr>
              <a:t>Ngoài gà trống còn có gà mái đấy. </a:t>
            </a:r>
            <a:endParaRPr lang="en-US" sz="2800" b="1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1849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586" y="1"/>
            <a:ext cx="12192000" cy="6858000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3725410" y="307262"/>
            <a:ext cx="4934495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+mn-lt"/>
              </a:rPr>
              <a:t>Mở rộng: Ai nhanh nhất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1721798" y="1172764"/>
            <a:ext cx="8524861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+mn-lt"/>
              </a:rPr>
              <a:t>Câu 1: Con gà trống có những bộ phận nào?</a:t>
            </a:r>
            <a:endParaRPr lang="en-US" sz="3600" b="1" dirty="0">
              <a:latin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r="59522" b="55882"/>
          <a:stretch/>
        </p:blipFill>
        <p:spPr>
          <a:xfrm>
            <a:off x="927847" y="2931457"/>
            <a:ext cx="1048295" cy="9513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8" t="33726" r="33823" b="28823"/>
          <a:stretch/>
        </p:blipFill>
        <p:spPr>
          <a:xfrm>
            <a:off x="2185434" y="2931457"/>
            <a:ext cx="1149148" cy="95137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1" t="7162" r="-661" b="29693"/>
          <a:stretch/>
        </p:blipFill>
        <p:spPr>
          <a:xfrm>
            <a:off x="3543874" y="2931457"/>
            <a:ext cx="1148861" cy="951378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1451994" y="4021067"/>
            <a:ext cx="2420471" cy="631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Đáp án 1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7" r="59522" b="55882"/>
          <a:stretch/>
        </p:blipFill>
        <p:spPr>
          <a:xfrm>
            <a:off x="6411347" y="2786903"/>
            <a:ext cx="1048295" cy="112282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28" t="33726" r="33823" b="28823"/>
          <a:stretch/>
        </p:blipFill>
        <p:spPr>
          <a:xfrm>
            <a:off x="7658675" y="2786903"/>
            <a:ext cx="1149148" cy="10959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11" t="7162" r="-661" b="29693"/>
          <a:stretch/>
        </p:blipFill>
        <p:spPr>
          <a:xfrm>
            <a:off x="9006856" y="2786903"/>
            <a:ext cx="1148861" cy="1122828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2" t="70981" r="35478" b="1372"/>
          <a:stretch/>
        </p:blipFill>
        <p:spPr>
          <a:xfrm>
            <a:off x="10307519" y="2786903"/>
            <a:ext cx="1256952" cy="1122827"/>
          </a:xfrm>
          <a:prstGeom prst="rect">
            <a:avLst/>
          </a:prstGeom>
        </p:spPr>
      </p:pic>
      <p:sp>
        <p:nvSpPr>
          <p:cNvPr id="15" name="Oval 14"/>
          <p:cNvSpPr/>
          <p:nvPr/>
        </p:nvSpPr>
        <p:spPr>
          <a:xfrm>
            <a:off x="7887048" y="4155537"/>
            <a:ext cx="2420471" cy="631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Đáp án 2</a:t>
            </a:r>
            <a:endParaRPr lang="en-US" sz="3200" b="1">
              <a:solidFill>
                <a:srgbClr val="FF0000"/>
              </a:solidFill>
            </a:endParaRPr>
          </a:p>
        </p:txBody>
      </p:sp>
      <p:sp>
        <p:nvSpPr>
          <p:cNvPr id="16" name="Oval 15"/>
          <p:cNvSpPr/>
          <p:nvPr/>
        </p:nvSpPr>
        <p:spPr>
          <a:xfrm>
            <a:off x="5239492" y="5096832"/>
            <a:ext cx="1386471" cy="139614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5490060" y="5368159"/>
            <a:ext cx="885334" cy="8534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5580868" y="5040880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5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80868" y="5040880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4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80868" y="5040880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3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80868" y="5040880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2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5580868" y="5040880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1</a:t>
            </a:r>
            <a:endParaRPr lang="en-US" sz="8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254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3)">
                                      <p:cBhvr>
                                        <p:cTn id="3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3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8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53" presetClass="exit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 animBg="1"/>
      <p:bldP spid="10" grpId="1" animBg="1"/>
      <p:bldP spid="15" grpId="0" animBg="1"/>
      <p:bldP spid="16" grpId="0" animBg="1"/>
      <p:bldP spid="16" grpId="1" animBg="1"/>
      <p:bldP spid="17" grpId="0" animBg="1"/>
      <p:bldP spid="17" grpId="1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3446"/>
            <a:ext cx="12192000" cy="66697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2700593" y="657609"/>
            <a:ext cx="6263103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+mn-lt"/>
              </a:rPr>
              <a:t>Câu 2: Con gà trống thích ăn gì?</a:t>
            </a:r>
            <a:endParaRPr lang="en-US" sz="3600" b="1" dirty="0">
              <a:latin typeface="+mn-lt"/>
            </a:endParaRPr>
          </a:p>
        </p:txBody>
      </p:sp>
      <p:sp>
        <p:nvSpPr>
          <p:cNvPr id="5" name="Oval 4"/>
          <p:cNvSpPr/>
          <p:nvPr/>
        </p:nvSpPr>
        <p:spPr>
          <a:xfrm>
            <a:off x="2456546" y="2269541"/>
            <a:ext cx="2420471" cy="631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Đáp án 1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239" b="7831"/>
          <a:stretch/>
        </p:blipFill>
        <p:spPr>
          <a:xfrm>
            <a:off x="5177013" y="1850577"/>
            <a:ext cx="2840328" cy="146954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456545" y="4476364"/>
            <a:ext cx="2420471" cy="631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Đáp án 2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49" b="19796"/>
          <a:stretch/>
        </p:blipFill>
        <p:spPr>
          <a:xfrm>
            <a:off x="5177012" y="3895459"/>
            <a:ext cx="1339697" cy="151961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7657" y="3895459"/>
            <a:ext cx="1339684" cy="1519614"/>
          </a:xfrm>
          <a:prstGeom prst="rect">
            <a:avLst/>
          </a:prstGeom>
        </p:spPr>
      </p:pic>
      <p:grpSp>
        <p:nvGrpSpPr>
          <p:cNvPr id="11" name="Group 10"/>
          <p:cNvGrpSpPr/>
          <p:nvPr/>
        </p:nvGrpSpPr>
        <p:grpSpPr>
          <a:xfrm>
            <a:off x="8204393" y="3895459"/>
            <a:ext cx="1865586" cy="1519615"/>
            <a:chOff x="3124434" y="5280338"/>
            <a:chExt cx="2193730" cy="1078618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4434" y="5280338"/>
              <a:ext cx="1043647" cy="1078618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68081" y="5280338"/>
              <a:ext cx="1150083" cy="1078618"/>
            </a:xfrm>
            <a:prstGeom prst="rect">
              <a:avLst/>
            </a:prstGeom>
          </p:spPr>
        </p:pic>
      </p:grpSp>
      <p:sp>
        <p:nvSpPr>
          <p:cNvPr id="12" name="Oval 11"/>
          <p:cNvSpPr/>
          <p:nvPr/>
        </p:nvSpPr>
        <p:spPr>
          <a:xfrm>
            <a:off x="9582892" y="1776345"/>
            <a:ext cx="1386471" cy="139614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9833460" y="2047672"/>
            <a:ext cx="885334" cy="8534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9924268" y="1720393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5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9924268" y="1720393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4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9924268" y="1720393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3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9924268" y="1720393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2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924268" y="1720393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1</a:t>
            </a:r>
            <a:endParaRPr lang="en-US" sz="8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10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7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0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1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7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77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7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6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2.59259E-6 L -0.00443 -0.21481 " pathEditMode="relative" rAng="0" ptsTypes="AA">
                                      <p:cBhvr>
                                        <p:cTn id="87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1" y="-10741"/>
                                    </p:animMotion>
                                  </p:childTnLst>
                                </p:cTn>
                              </p:par>
                              <p:par>
                                <p:cTn id="8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6 L 0.00351 -0.23958 " pathEditMode="relative" rAng="0" ptsTypes="AA">
                                      <p:cBhvr>
                                        <p:cTn id="8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" y="-11991"/>
                                    </p:animMotion>
                                  </p:childTnLst>
                                </p:cTn>
                              </p:par>
                              <p:par>
                                <p:cTn id="90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7037E-6 L 0.00469 -0.23958 " pathEditMode="relative" rAng="0" ptsTypes="AA">
                                      <p:cBhvr>
                                        <p:cTn id="91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4" y="-11991"/>
                                    </p:animMotion>
                                  </p:childTnLst>
                                </p:cTn>
                              </p:par>
                              <p:par>
                                <p:cTn id="92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7037E-6 L 0.00378 -0.2375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2" y="-118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12" grpId="0" animBg="1"/>
      <p:bldP spid="12" grpId="1" animBg="1"/>
      <p:bldP spid="13" grpId="0" animBg="1"/>
      <p:bldP spid="13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3446"/>
            <a:ext cx="12192000" cy="6669741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1"/>
          <p:cNvSpPr txBox="1">
            <a:spLocks/>
          </p:cNvSpPr>
          <p:nvPr/>
        </p:nvSpPr>
        <p:spPr>
          <a:xfrm>
            <a:off x="2700593" y="657609"/>
            <a:ext cx="6766136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latin typeface="+mn-lt"/>
              </a:rPr>
              <a:t>Câu </a:t>
            </a:r>
            <a:r>
              <a:rPr lang="en-US" sz="3600" b="1">
                <a:latin typeface="+mn-lt"/>
              </a:rPr>
              <a:t>3</a:t>
            </a:r>
            <a:r>
              <a:rPr lang="en-US" sz="3600" b="1" smtClean="0">
                <a:latin typeface="+mn-lt"/>
              </a:rPr>
              <a:t>: Con gà trống sống ở đâu?</a:t>
            </a:r>
            <a:endParaRPr lang="en-US" sz="3600" b="1" dirty="0"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2394401" y="5025996"/>
            <a:ext cx="2420471" cy="631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Đáp án 1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2365" y="2326341"/>
            <a:ext cx="3590920" cy="1855694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646459" y="5025996"/>
            <a:ext cx="2420471" cy="63161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</a:rPr>
              <a:t>Đáp án 2</a:t>
            </a:r>
            <a:endParaRPr lang="en-US" sz="3200" b="1">
              <a:solidFill>
                <a:srgbClr val="FF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419" y="2326341"/>
            <a:ext cx="3049218" cy="19062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9306" y="2326341"/>
            <a:ext cx="3133165" cy="1906221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6073371" y="4957717"/>
            <a:ext cx="1386471" cy="1396141"/>
          </a:xfrm>
          <a:prstGeom prst="ellipse">
            <a:avLst/>
          </a:prstGeom>
          <a:solidFill>
            <a:schemeClr val="accent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6323939" y="5229044"/>
            <a:ext cx="885334" cy="853485"/>
          </a:xfrm>
          <a:prstGeom prst="ellipse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6414747" y="4901765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5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14747" y="4901765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4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14747" y="4901765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3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414747" y="4901765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2</a:t>
            </a:r>
            <a:endParaRPr lang="en-US" sz="8800" b="1" dirty="0">
              <a:solidFill>
                <a:srgbClr val="000099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14747" y="4901765"/>
            <a:ext cx="77387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smtClean="0">
                <a:solidFill>
                  <a:srgbClr val="000099"/>
                </a:solidFill>
              </a:rPr>
              <a:t>1</a:t>
            </a:r>
            <a:endParaRPr lang="en-US" sz="88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6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1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1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repeatCount="5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1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7.40741E-7 L 0.21107 0.00046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547" y="23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7.40741E-7 L 0.26419 0.00231 " pathEditMode="relative" rAng="0" ptsTypes="AA">
                                      <p:cBhvr>
                                        <p:cTn id="8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203" y="116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4.81481E-6 L 0.2306 -0.01737 " pathEditMode="relative" rAng="0" ptsTypes="AA">
                                      <p:cBhvr>
                                        <p:cTn id="8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523" y="-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6" grpId="0" animBg="1"/>
      <p:bldP spid="6" grpId="1" animBg="1"/>
      <p:bldP spid="9" grpId="0" animBg="1"/>
      <p:bldP spid="9" grpId="1" animBg="1"/>
      <p:bldP spid="10" grpId="0" animBg="1"/>
      <p:bldP spid="10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088384" y="2756387"/>
            <a:ext cx="8481004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+mn-lt"/>
              </a:rPr>
              <a:t>3. Kết thúc: Cho trẻ hát bài Con gà trống</a:t>
            </a:r>
          </a:p>
          <a:p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5727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ai hat ga tro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965" y="295835"/>
            <a:ext cx="11389659" cy="6306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3330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0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205317" y="3321423"/>
            <a:ext cx="7516905" cy="13760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DeflateBottom">
              <a:avLst/>
            </a:prstTxWarp>
            <a:spAutoFit/>
          </a:bodyPr>
          <a:lstStyle/>
          <a:p>
            <a:pPr algn="ctr"/>
            <a:r>
              <a:rPr lang="en-US" sz="5400" b="1" cap="none" spc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00B050"/>
                </a:solidFill>
                <a:effectLst/>
              </a:rPr>
              <a:t>CHÚC CÁC  BÉ CHĂM NGOAN HỌC GIỎI</a:t>
            </a:r>
            <a:endParaRPr lang="en-US" sz="5400" b="1" cap="none" spc="0">
              <a:ln w="22225">
                <a:solidFill>
                  <a:schemeClr val="accent2"/>
                </a:solidFill>
                <a:prstDash val="solid"/>
              </a:ln>
              <a:solidFill>
                <a:srgbClr val="00B05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39542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985725" y="1818683"/>
            <a:ext cx="5664005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latin typeface="+mn-lt"/>
              </a:rPr>
              <a:t>Cô đọc câu đố về con gà trống</a:t>
            </a:r>
            <a:endParaRPr lang="en-US" sz="3200" b="1" dirty="0">
              <a:latin typeface="+mn-lt"/>
            </a:endParaRP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985725" y="1048611"/>
            <a:ext cx="3720746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+mn-lt"/>
              </a:rPr>
              <a:t>1.Ổn định tổ chức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4558416" y="2810691"/>
            <a:ext cx="5664005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smtClean="0">
                <a:solidFill>
                  <a:srgbClr val="00B050"/>
                </a:solidFill>
                <a:latin typeface="+mn-lt"/>
              </a:rPr>
              <a:t>Con gì mào đỏ</a:t>
            </a:r>
          </a:p>
          <a:p>
            <a:r>
              <a:rPr lang="en-US" sz="3200" b="1" smtClean="0">
                <a:solidFill>
                  <a:srgbClr val="00B050"/>
                </a:solidFill>
                <a:latin typeface="+mn-lt"/>
              </a:rPr>
              <a:t>Gáy ò ó o</a:t>
            </a:r>
          </a:p>
          <a:p>
            <a:r>
              <a:rPr lang="en-US" sz="3200" b="1" smtClean="0">
                <a:solidFill>
                  <a:srgbClr val="00B050"/>
                </a:solidFill>
                <a:latin typeface="+mn-lt"/>
              </a:rPr>
              <a:t>Từ sang tinh mơ</a:t>
            </a:r>
          </a:p>
          <a:p>
            <a:r>
              <a:rPr lang="en-US" sz="3200" b="1" smtClean="0">
                <a:solidFill>
                  <a:srgbClr val="00B050"/>
                </a:solidFill>
                <a:latin typeface="+mn-lt"/>
              </a:rPr>
              <a:t>Gọi người thức dậy</a:t>
            </a:r>
            <a:endParaRPr lang="en-US" sz="3200" b="1" dirty="0">
              <a:solidFill>
                <a:srgbClr val="00B05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3074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3251185" y="328572"/>
            <a:ext cx="5689630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smtClean="0">
                <a:solidFill>
                  <a:srgbClr val="FF0000"/>
                </a:solidFill>
                <a:latin typeface="+mn-lt"/>
              </a:rPr>
              <a:t>Câu đố nói về con gì?</a:t>
            </a:r>
          </a:p>
          <a:p>
            <a:endParaRPr lang="en-US" sz="48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  <p:sp>
        <p:nvSpPr>
          <p:cNvPr id="4" name="Oval 3"/>
          <p:cNvSpPr/>
          <p:nvPr/>
        </p:nvSpPr>
        <p:spPr>
          <a:xfrm>
            <a:off x="1881640" y="5412264"/>
            <a:ext cx="753035" cy="79337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/>
              <a:t>1</a:t>
            </a:r>
            <a:endParaRPr lang="en-US" sz="5400" b="1"/>
          </a:p>
        </p:txBody>
      </p:sp>
      <p:sp>
        <p:nvSpPr>
          <p:cNvPr id="5" name="TextBox 4"/>
          <p:cNvSpPr txBox="1"/>
          <p:nvPr/>
        </p:nvSpPr>
        <p:spPr>
          <a:xfrm>
            <a:off x="2642719" y="5520606"/>
            <a:ext cx="24600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Con gà trống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7304199" y="5342371"/>
            <a:ext cx="753035" cy="793377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smtClean="0"/>
              <a:t>2</a:t>
            </a:r>
            <a:endParaRPr lang="en-US" sz="5400" b="1"/>
          </a:p>
        </p:txBody>
      </p:sp>
      <p:sp>
        <p:nvSpPr>
          <p:cNvPr id="7" name="TextBox 6"/>
          <p:cNvSpPr txBox="1"/>
          <p:nvPr/>
        </p:nvSpPr>
        <p:spPr>
          <a:xfrm>
            <a:off x="8057234" y="5485363"/>
            <a:ext cx="216308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smtClean="0">
                <a:solidFill>
                  <a:schemeClr val="accent2">
                    <a:lumMod val="75000"/>
                  </a:schemeClr>
                </a:solidFill>
              </a:rPr>
              <a:t>Con gà mái</a:t>
            </a:r>
            <a:endParaRPr lang="en-US" sz="3200" b="1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750" y="1294710"/>
            <a:ext cx="3934104" cy="390387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799" y="1294710"/>
            <a:ext cx="4245429" cy="3903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637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0.20612 -0.03148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9" y="-1574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7.40741E-7 L 0.18528 -0.01042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58" y="-532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56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20742 0.00949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4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4" grpId="1" animBg="1"/>
      <p:bldP spid="5" grpId="0"/>
      <p:bldP spid="5" grpId="1"/>
      <p:bldP spid="6" grpId="0" animBg="1"/>
      <p:bldP spid="6" grpId="1" animBg="1"/>
      <p:bldP spid="7" grpId="0"/>
      <p:bldP spid="7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2545584" y="3215481"/>
            <a:ext cx="7459030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FF0000"/>
                </a:solidFill>
                <a:latin typeface="+mn-lt"/>
              </a:rPr>
              <a:t>2. Phương pháp và hình thức tổ chức</a:t>
            </a:r>
            <a:endParaRPr lang="en-US" sz="3600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82105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562896" y="206062"/>
            <a:ext cx="2382591" cy="2305318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189408" y="1"/>
            <a:ext cx="2756079" cy="289774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Arrow 5"/>
          <p:cNvSpPr/>
          <p:nvPr/>
        </p:nvSpPr>
        <p:spPr>
          <a:xfrm rot="1179764">
            <a:off x="1513267" y="213242"/>
            <a:ext cx="1352281" cy="4893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181081" y="977312"/>
            <a:ext cx="772732" cy="681098"/>
          </a:xfrm>
          <a:prstGeom prst="ellipse">
            <a:avLst/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2607971" y="1225715"/>
            <a:ext cx="772732" cy="681098"/>
          </a:xfrm>
          <a:prstGeom prst="ellipse">
            <a:avLst/>
          </a:prstGeom>
          <a:noFill/>
          <a:ln w="762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27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067078" y="1980127"/>
            <a:ext cx="4439993" cy="2897745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20950156">
            <a:off x="4787153" y="3953434"/>
            <a:ext cx="1869141" cy="30928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064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752007" y="531255"/>
            <a:ext cx="4439993" cy="3486953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 rot="1527394">
            <a:off x="6838682" y="953037"/>
            <a:ext cx="1996225" cy="553791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31895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998131" y="4700790"/>
            <a:ext cx="2286759" cy="1735426"/>
          </a:xfrm>
          <a:prstGeom prst="ellipse">
            <a:avLst/>
          </a:prstGeom>
          <a:noFill/>
          <a:ln w="762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367455" y="5214560"/>
            <a:ext cx="5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1</a:t>
            </a:r>
            <a:endParaRPr lang="en-US" sz="4000" b="1">
              <a:solidFill>
                <a:srgbClr val="FF0000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197384" y="5473521"/>
            <a:ext cx="5151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smtClean="0">
                <a:solidFill>
                  <a:srgbClr val="FF0000"/>
                </a:solidFill>
              </a:rPr>
              <a:t>2</a:t>
            </a:r>
            <a:endParaRPr lang="en-US" sz="4000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05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2876005" y="113519"/>
            <a:ext cx="6241870" cy="427038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smtClean="0">
                <a:solidFill>
                  <a:srgbClr val="00B050"/>
                </a:solidFill>
                <a:latin typeface="+mn-lt"/>
              </a:rPr>
              <a:t>Con gà trống gáy như thế nào?</a:t>
            </a:r>
            <a:endParaRPr lang="en-US" sz="3600" b="1" dirty="0">
              <a:solidFill>
                <a:srgbClr val="00B050"/>
              </a:solidFill>
              <a:latin typeface="+mn-lt"/>
            </a:endParaRPr>
          </a:p>
        </p:txBody>
      </p:sp>
      <p:pic>
        <p:nvPicPr>
          <p:cNvPr id="5" name="video ga gay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10778" r="8417"/>
          <a:stretch/>
        </p:blipFill>
        <p:spPr>
          <a:xfrm>
            <a:off x="430307" y="995081"/>
            <a:ext cx="11308976" cy="5647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147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51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324</TotalTime>
  <Words>229</Words>
  <Application>Microsoft Office PowerPoint</Application>
  <PresentationFormat>Widescreen</PresentationFormat>
  <Paragraphs>54</Paragraphs>
  <Slides>18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28</cp:revision>
  <dcterms:created xsi:type="dcterms:W3CDTF">2023-12-06T12:50:00Z</dcterms:created>
  <dcterms:modified xsi:type="dcterms:W3CDTF">2023-12-10T13:45:13Z</dcterms:modified>
</cp:coreProperties>
</file>